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50" r:id="rId6"/>
  </p:sldMasterIdLst>
  <p:notesMasterIdLst>
    <p:notesMasterId r:id="rId12"/>
  </p:notesMasterIdLst>
  <p:sldIdLst>
    <p:sldId id="256" r:id="rId7"/>
    <p:sldId id="269" r:id="rId8"/>
    <p:sldId id="272" r:id="rId9"/>
    <p:sldId id="261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/>
    <p:restoredTop sz="94615"/>
  </p:normalViewPr>
  <p:slideViewPr>
    <p:cSldViewPr snapToGrid="0" snapToObjects="1">
      <p:cViewPr>
        <p:scale>
          <a:sx n="130" d="100"/>
          <a:sy n="130" d="100"/>
        </p:scale>
        <p:origin x="-1248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C885-B4A3-D14B-A5DE-AC229DBB4174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62B5-9976-F141-80E4-D5444CAE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2000" y="3600000"/>
            <a:ext cx="7740000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fontAlgn="ctr">
              <a:lnSpc>
                <a:spcPct val="100000"/>
              </a:lnSpc>
              <a:defRPr sz="1800" b="0" i="0" cap="all" baseline="0">
                <a:latin typeface="Garamond Bold" charset="0"/>
              </a:defRPr>
            </a:lvl1pPr>
          </a:lstStyle>
          <a:p>
            <a:pPr algn="r"/>
            <a:r>
              <a:rPr lang="en-US" altLang="x-none" sz="1800" b="1" dirty="0" smtClean="0">
                <a:latin typeface="Garamond" charset="0"/>
                <a:ea typeface="ヒラギノ角ゴ Pro W3" charset="-128"/>
              </a:rPr>
              <a:t>A PREZENTÁCIÓ CÍME</a:t>
            </a:r>
            <a:endParaRPr lang="en-US" altLang="x-none" sz="1800" b="1" dirty="0"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do</a:t>
            </a:r>
            <a:endParaRPr lang="en-US" altLang="x-none" sz="3000" dirty="0">
              <a:solidFill>
                <a:srgbClr val="EEA420"/>
              </a:solidFill>
              <a:latin typeface="Garamond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anim.</a:t>
            </a:r>
            <a:endParaRPr lang="en-US" altLang="x-none" sz="1600" dirty="0">
              <a:solidFill>
                <a:srgbClr val="505150"/>
              </a:solidFill>
              <a:latin typeface="Garamond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perspiciatis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unde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omnis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iste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natus</a:t>
            </a:r>
            <a:r>
              <a:rPr lang="en-US" sz="1300" dirty="0" smtClean="0">
                <a:latin typeface="Garamond"/>
                <a:cs typeface="Garamond"/>
              </a:rPr>
              <a:t> error sit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accusantium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doloremque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laudantium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totam</a:t>
            </a:r>
            <a:r>
              <a:rPr lang="en-US" sz="1300" dirty="0" smtClean="0">
                <a:latin typeface="Garamond"/>
                <a:cs typeface="Garamond"/>
              </a:rPr>
              <a:t> rem </a:t>
            </a:r>
            <a:r>
              <a:rPr lang="en-US" sz="1300" dirty="0" err="1" smtClean="0">
                <a:latin typeface="Garamond"/>
                <a:cs typeface="Garamond"/>
              </a:rPr>
              <a:t>aperiam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eaque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</a:t>
            </a:r>
            <a:r>
              <a:rPr lang="en-US" sz="1300" dirty="0" smtClean="0">
                <a:latin typeface="Garamond"/>
                <a:cs typeface="Garamond"/>
              </a:rPr>
              <a:t> quae ab </a:t>
            </a:r>
            <a:r>
              <a:rPr lang="en-US" sz="1300" dirty="0" err="1" smtClean="0">
                <a:latin typeface="Garamond"/>
                <a:cs typeface="Garamond"/>
              </a:rPr>
              <a:t>illo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inventore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veritatis</a:t>
            </a:r>
            <a:r>
              <a:rPr lang="en-US" sz="1300" dirty="0" smtClean="0">
                <a:latin typeface="Garamond"/>
                <a:cs typeface="Garamond"/>
              </a:rPr>
              <a:t> et quasi </a:t>
            </a:r>
            <a:r>
              <a:rPr lang="en-US" sz="1300" dirty="0" err="1" smtClean="0">
                <a:latin typeface="Garamond"/>
                <a:cs typeface="Garamond"/>
              </a:rPr>
              <a:t>architecto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beatae</a:t>
            </a:r>
            <a:r>
              <a:rPr lang="en-US" sz="1300" dirty="0" smtClean="0">
                <a:latin typeface="Garamond"/>
                <a:cs typeface="Garamond"/>
              </a:rPr>
              <a:t> vitae dicta </a:t>
            </a:r>
            <a:r>
              <a:rPr lang="en-US" sz="1300" dirty="0" err="1" smtClean="0">
                <a:latin typeface="Garamond"/>
                <a:cs typeface="Garamond"/>
              </a:rPr>
              <a:t>sunt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explicabo</a:t>
            </a:r>
            <a:r>
              <a:rPr lang="en-US" sz="1300" dirty="0" smtClean="0">
                <a:latin typeface="Garamond"/>
                <a:cs typeface="Garamond"/>
              </a:rPr>
              <a:t>. Nemo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voluptas</a:t>
            </a:r>
            <a:r>
              <a:rPr lang="en-US" sz="1300" dirty="0" smtClean="0">
                <a:latin typeface="Garamond"/>
                <a:cs typeface="Garamond"/>
              </a:rPr>
              <a:t> sit </a:t>
            </a:r>
            <a:r>
              <a:rPr lang="en-US" sz="1300" dirty="0" err="1" smtClean="0">
                <a:latin typeface="Garamond"/>
                <a:cs typeface="Garamond"/>
              </a:rPr>
              <a:t>aspernatur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odit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fugit,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consequuntur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est</a:t>
            </a:r>
            <a:r>
              <a:rPr lang="en-US" sz="1300" dirty="0" smtClean="0">
                <a:latin typeface="Garamond"/>
                <a:cs typeface="Garamond"/>
              </a:rPr>
              <a:t>, qui </a:t>
            </a:r>
            <a:r>
              <a:rPr lang="en-US" sz="1300" dirty="0" err="1" smtClean="0">
                <a:latin typeface="Garamond"/>
                <a:cs typeface="Garamond"/>
              </a:rPr>
              <a:t>dolorem</a:t>
            </a:r>
            <a:r>
              <a:rPr lang="en-US" sz="1300" dirty="0" smtClean="0">
                <a:latin typeface="Garamond"/>
                <a:cs typeface="Garamond"/>
              </a:rPr>
              <a:t> ipsum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dolor sit </a:t>
            </a:r>
            <a:r>
              <a:rPr lang="en-US" sz="1300" dirty="0" err="1" smtClean="0">
                <a:latin typeface="Garamond"/>
                <a:cs typeface="Garamond"/>
              </a:rPr>
              <a:t>amet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consectetur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adipisci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velit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non </a:t>
            </a:r>
            <a:r>
              <a:rPr lang="en-US" sz="1300" dirty="0" err="1" smtClean="0">
                <a:latin typeface="Garamond"/>
                <a:cs typeface="Garamond"/>
              </a:rPr>
              <a:t>numquam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eius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tempora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incidunt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labore</a:t>
            </a:r>
            <a:r>
              <a:rPr lang="en-US" sz="1300" dirty="0" smtClean="0">
                <a:latin typeface="Garamond"/>
                <a:cs typeface="Garamond"/>
              </a:rPr>
              <a:t> et </a:t>
            </a:r>
            <a:r>
              <a:rPr lang="en-US" sz="1300" dirty="0" err="1" smtClean="0">
                <a:latin typeface="Garamond"/>
                <a:cs typeface="Garamond"/>
              </a:rPr>
              <a:t>dolore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quaerat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.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ad minima </a:t>
            </a:r>
            <a:r>
              <a:rPr lang="en-US" sz="1300" dirty="0" err="1" smtClean="0">
                <a:latin typeface="Garamond"/>
                <a:cs typeface="Garamond"/>
              </a:rPr>
              <a:t>veniam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quis</a:t>
            </a:r>
            <a:r>
              <a:rPr lang="en-US" sz="1300" dirty="0" smtClean="0">
                <a:latin typeface="Garamond"/>
                <a:cs typeface="Garamond"/>
              </a:rPr>
              <a:t> nostrum </a:t>
            </a:r>
            <a:r>
              <a:rPr lang="en-US" sz="1300" dirty="0" err="1" smtClean="0">
                <a:latin typeface="Garamond"/>
                <a:cs typeface="Garamond"/>
              </a:rPr>
              <a:t>exerci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tationes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suscipit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laboriosam</a:t>
            </a:r>
            <a:r>
              <a:rPr lang="en-US" sz="1300" dirty="0" smtClean="0">
                <a:latin typeface="Garamond"/>
                <a:cs typeface="Garamond"/>
              </a:rPr>
              <a:t>, nisi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aliquid</a:t>
            </a:r>
            <a:r>
              <a:rPr lang="en-US" sz="1300" dirty="0" smtClean="0">
                <a:latin typeface="Garamond"/>
                <a:cs typeface="Garamond"/>
              </a:rPr>
              <a:t> ex </a:t>
            </a:r>
            <a:r>
              <a:rPr lang="en-US" sz="1300" dirty="0" err="1" smtClean="0">
                <a:latin typeface="Garamond"/>
                <a:cs typeface="Garamond"/>
              </a:rPr>
              <a:t>ea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commodi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consequatur</a:t>
            </a:r>
            <a:r>
              <a:rPr lang="en-US" sz="1300" dirty="0" smtClean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endParaRPr lang="en-US" altLang="x-none" sz="1400" b="1" dirty="0">
              <a:solidFill>
                <a:schemeClr val="bg1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20000" y="6228000"/>
            <a:ext cx="504000" cy="3238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200" baseline="0" dirty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t>0</a:t>
            </a:r>
            <a:fld id="{A2DDC8D4-4DCD-1344-829E-0A8A4E71F813}" type="slidenum">
              <a:rPr lang="en-US" altLang="x-none" sz="1200" baseline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x-none" sz="1200" baseline="0" dirty="0">
              <a:solidFill>
                <a:schemeClr val="bg1"/>
              </a:solidFill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93066"/>
            <a:ext cx="8150578" cy="145817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Menekültügyi, Migrációs és Integrációs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</a:t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CÉLKITŰZÉSEK, TEVÉKENYSÉGEK</a:t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június 8.</a:t>
            </a:r>
            <a:r>
              <a:rPr lang="hu-HU" altLang="hu-HU" sz="1200" b="1" dirty="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hu-HU" altLang="hu-HU" sz="1200" b="1" dirty="0">
                <a:solidFill>
                  <a:srgbClr val="7F7F7F"/>
                </a:solidFill>
                <a:cs typeface="Times New Roman" pitchFamily="18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Támogatható intézkedés ismertetése </a:t>
            </a:r>
            <a:endParaRPr lang="hu-HU" altLang="hu-HU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altLang="hu-HU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77150" y="1836116"/>
            <a:ext cx="7703999" cy="4311592"/>
          </a:xfrm>
        </p:spPr>
        <p:txBody>
          <a:bodyPr/>
          <a:lstStyle/>
          <a:p>
            <a:pPr algn="ctr"/>
            <a:r>
              <a:rPr lang="hu-HU" b="1" dirty="0" smtClean="0"/>
              <a:t>MMIA-1.1.7/14 - </a:t>
            </a:r>
            <a:r>
              <a:rPr lang="hu-HU" b="1" dirty="0"/>
              <a:t>Az ideiglenes védelemre jogosultak tömeges beáramlása esetén a</a:t>
            </a:r>
          </a:p>
          <a:p>
            <a:pPr algn="ctr"/>
            <a:r>
              <a:rPr lang="hu-HU" b="1" dirty="0"/>
              <a:t>regisztrációs és nyilvántartási rendszerek fejlesztése</a:t>
            </a:r>
            <a:endParaRPr lang="hu-HU" b="1" dirty="0" smtClean="0"/>
          </a:p>
          <a:p>
            <a:endParaRPr lang="hu-HU" dirty="0" smtClean="0"/>
          </a:p>
          <a:p>
            <a:pPr algn="ctr"/>
            <a:r>
              <a:rPr lang="hu-HU" sz="1400" dirty="0" smtClean="0"/>
              <a:t>Az </a:t>
            </a:r>
            <a:r>
              <a:rPr lang="hu-HU" sz="1400" dirty="0"/>
              <a:t>intézkedés célja:  Magyarország keleti határán megjelent </a:t>
            </a:r>
            <a:r>
              <a:rPr lang="hu-HU" sz="1400" dirty="0" smtClean="0"/>
              <a:t>nagyszámú </a:t>
            </a:r>
            <a:r>
              <a:rPr lang="hu-HU" sz="1400" dirty="0"/>
              <a:t>tömeg </a:t>
            </a:r>
            <a:r>
              <a:rPr lang="hu-HU" sz="1400" dirty="0" smtClean="0"/>
              <a:t>regisztrációjának, </a:t>
            </a:r>
            <a:r>
              <a:rPr lang="hu-HU" sz="1400" smtClean="0"/>
              <a:t>regisztrációs és gyűjtőpontokról </a:t>
            </a:r>
            <a:r>
              <a:rPr lang="hu-HU" sz="1400" dirty="0"/>
              <a:t>ideiglenes szállásokra történő elszállításának, a</a:t>
            </a:r>
          </a:p>
          <a:p>
            <a:pPr algn="ctr"/>
            <a:r>
              <a:rPr lang="hu-HU" sz="1400" dirty="0"/>
              <a:t>regisztrálandó személyekkel kapcsolatos legfontosabb tevékenységek felvitelének </a:t>
            </a:r>
            <a:r>
              <a:rPr lang="hu-HU" sz="1400" dirty="0" smtClean="0"/>
              <a:t>támogatása annak </a:t>
            </a:r>
            <a:r>
              <a:rPr lang="hu-HU" sz="1400" dirty="0"/>
              <a:t>érdekében, hogy a helyzet kezelése az illetékes hatóságok részéről a lehető </a:t>
            </a:r>
            <a:r>
              <a:rPr lang="hu-HU" sz="1400" dirty="0" smtClean="0"/>
              <a:t>legnagyobb mértékben </a:t>
            </a:r>
            <a:r>
              <a:rPr lang="hu-HU" sz="1400" dirty="0"/>
              <a:t>humánus és rendezett módon történhessen meg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/>
              <a:t>A célok elérése érdekében a Felelős Hatóság különösen az alábbi tevékenységek megvalósítását támogatja: </a:t>
            </a:r>
            <a:endParaRPr lang="hu-HU" sz="1400" dirty="0" smtClean="0"/>
          </a:p>
          <a:p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2001/55/EK Tanácsi Irányelv szerint az ideiglenes védelemre jogosult, Ukrajnát </a:t>
            </a:r>
            <a:r>
              <a:rPr lang="hu-HU" sz="1400" dirty="0" smtClean="0"/>
              <a:t>elhagyni kényszerülő </a:t>
            </a:r>
            <a:r>
              <a:rPr lang="hu-HU" sz="1400" dirty="0"/>
              <a:t>személyek regisztrálására, nyilvántartására, valamint </a:t>
            </a:r>
            <a:r>
              <a:rPr lang="hu-HU" sz="1400" dirty="0" smtClean="0"/>
              <a:t>elhelyezésükre és </a:t>
            </a:r>
            <a:r>
              <a:rPr lang="hu-HU" sz="1400" dirty="0"/>
              <a:t>ellátásukra irányuló, az Európai Unió regisztrációs és nyilvántartási </a:t>
            </a:r>
            <a:r>
              <a:rPr lang="hu-HU" sz="1400" dirty="0" smtClean="0"/>
              <a:t>rendszerével </a:t>
            </a:r>
            <a:r>
              <a:rPr lang="hu-HU" sz="1400" dirty="0" err="1" smtClean="0"/>
              <a:t>interoperábilis</a:t>
            </a:r>
            <a:r>
              <a:rPr lang="hu-HU" sz="1400" dirty="0" smtClean="0"/>
              <a:t> </a:t>
            </a:r>
            <a:r>
              <a:rPr lang="hu-HU" sz="1400" dirty="0"/>
              <a:t>informatikai rendszer kifejlesztése</a:t>
            </a:r>
            <a:r>
              <a:rPr lang="hu-HU" sz="1400" dirty="0" smtClean="0"/>
              <a:t>;</a:t>
            </a:r>
          </a:p>
          <a:p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Az </a:t>
            </a:r>
            <a:r>
              <a:rPr lang="hu-HU" sz="1400" dirty="0"/>
              <a:t>informatikai rendszer működtetéséhez kapcsolódó </a:t>
            </a:r>
            <a:r>
              <a:rPr lang="hu-HU" sz="1400" dirty="0" smtClean="0"/>
              <a:t>eszközbeszerzések</a:t>
            </a:r>
            <a:r>
              <a:rPr lang="hu-HU" sz="1400" dirty="0"/>
              <a:t>.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380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Támogatható intézkedés ismertetése </a:t>
            </a:r>
            <a:endParaRPr lang="hu-HU" altLang="hu-HU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altLang="hu-HU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77150" y="2024742"/>
            <a:ext cx="7703999" cy="4122965"/>
          </a:xfrm>
        </p:spPr>
        <p:txBody>
          <a:bodyPr/>
          <a:lstStyle/>
          <a:p>
            <a:pPr algn="ctr"/>
            <a:r>
              <a:rPr lang="hu-HU" b="1" dirty="0" smtClean="0"/>
              <a:t>Indikátorok</a:t>
            </a:r>
          </a:p>
          <a:p>
            <a:pPr algn="ctr"/>
            <a:endParaRPr lang="hu-HU" b="1" dirty="0"/>
          </a:p>
          <a:p>
            <a:pPr algn="just"/>
            <a:r>
              <a:rPr lang="hu-HU" dirty="0"/>
              <a:t>A támogatható intézkedés megvalósításával a Felelős Hatóság az alábbi indikátorok teljesítését tűzte ki célul: </a:t>
            </a:r>
            <a:endParaRPr lang="hu-HU" dirty="0" smtClean="0"/>
          </a:p>
          <a:p>
            <a:pPr algn="just"/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projekt keretében </a:t>
            </a:r>
            <a:r>
              <a:rPr lang="hu-HU" dirty="0" smtClean="0"/>
              <a:t>kifejlesztett/továbbfejlesztett </a:t>
            </a:r>
            <a:r>
              <a:rPr lang="hu-HU" dirty="0" err="1" smtClean="0"/>
              <a:t>interoperábilis</a:t>
            </a:r>
            <a:r>
              <a:rPr lang="hu-HU" dirty="0" smtClean="0"/>
              <a:t> IT rendszerek száma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Beszerzett eszközök száma </a:t>
            </a:r>
          </a:p>
        </p:txBody>
      </p:sp>
    </p:spTree>
    <p:extLst>
      <p:ext uri="{BB962C8B-B14F-4D97-AF65-F5344CB8AC3E}">
        <p14:creationId xmlns:p14="http://schemas.microsoft.com/office/powerpoint/2010/main" val="27692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Célcsoport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1934936"/>
            <a:ext cx="7703999" cy="3575957"/>
          </a:xfrm>
        </p:spPr>
        <p:txBody>
          <a:bodyPr numCol="1"/>
          <a:lstStyle/>
          <a:p>
            <a:pPr>
              <a:defRPr/>
            </a:pPr>
            <a:endParaRPr lang="hu-HU" altLang="hu-HU" sz="1600" dirty="0" smtClean="0"/>
          </a:p>
          <a:p>
            <a:r>
              <a:rPr lang="hu-HU" dirty="0"/>
              <a:t>Célcsoport alatt értjük valamely tevékenységből közvetlenül részesülő személyeket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 jelen kiírás keretében a </a:t>
            </a:r>
            <a:r>
              <a:rPr lang="hu-HU" u="sng" dirty="0"/>
              <a:t>közvetlen célcsoportot </a:t>
            </a:r>
            <a:r>
              <a:rPr lang="hu-HU" dirty="0"/>
              <a:t>az </a:t>
            </a:r>
            <a:r>
              <a:rPr lang="hu-HU" dirty="0" smtClean="0"/>
              <a:t>ORFK </a:t>
            </a:r>
            <a:r>
              <a:rPr lang="hu-HU" dirty="0"/>
              <a:t>és az OIF azon </a:t>
            </a:r>
            <a:r>
              <a:rPr lang="hu-HU" dirty="0" smtClean="0"/>
              <a:t>munkatársai alkotják</a:t>
            </a:r>
            <a:r>
              <a:rPr lang="hu-HU" dirty="0"/>
              <a:t>, akik használják a kifejlesztett regisztrációs és nyilvántartási rendszert.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jelen pályázati kiírás keretében a Tanács 2001/55/EK a lakóhelyüket elhagyni kényszerült személyek tömeges beáramlása esetén nyújtandó átmeneti védelem minimumkövetelményeiről, valamint a tagállamok e személyek befogadása és a befogadás következményeinek viselése tekintetében tett erőfeszítései közötti egyensúly előmozdítására irányuló intézkedésekről szóló Irányelve, valamint a lakóhelyüket elhagyni kényszerült személyek Ukrajnából való tömeges beáramlása tényének a 2001/55/EK irányelv 5. cikke értelmében történő megállapításáról és átmeneti védelem bevezetéséről szóló, a Tanács 2022/382 végrehajtási határozata személyi hatálya alá tartozó személyek alkotják a </a:t>
            </a:r>
            <a:r>
              <a:rPr lang="hu-HU" u="sng" dirty="0"/>
              <a:t>közvetett célcsoportot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9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296733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altLang="hu-HU" sz="22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altLang="hu-HU" sz="2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hu-HU" altLang="hu-HU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Köszönöm </a:t>
            </a: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a figyelmet!</a:t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Sikeres pályázást kívánunk!</a:t>
            </a:r>
            <a:endParaRPr lang="hu-H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9150"/>
      </p:ext>
    </p:extLst>
  </p:cSld>
  <p:clrMapOvr>
    <a:masterClrMapping/>
  </p:clrMapOvr>
</p:sld>
</file>

<file path=ppt/theme/theme1.xml><?xml version="1.0" encoding="utf-8"?>
<a:theme xmlns:a="http://schemas.openxmlformats.org/drawingml/2006/main" name="BelügyiAlapok(mester)_BBA+MMIA_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 algn="r">
          <a:defRPr sz="1800" b="1" dirty="0" smtClean="0">
            <a:latin typeface="Garamond" charset="0"/>
            <a:ea typeface="ヒラギノ角ゴ Pro W3" charset="-128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elügyiAlapok(mester)_MMIA_HU" id="{77488106-1006-4042-A711-2D6D69DC91F9}" vid="{9A72AA66-0EA8-2040-B875-D113945EF0C0}"/>
    </a:ext>
  </a:extLst>
</a:theme>
</file>

<file path=ppt/theme/theme2.xml><?xml version="1.0" encoding="utf-8"?>
<a:theme xmlns:a="http://schemas.openxmlformats.org/drawingml/2006/main" name="Belső oldal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lügyiAlapok(mester)_MMIA_HU" id="{77488106-1006-4042-A711-2D6D69DC91F9}" vid="{088A9A58-5B33-CA41-B137-95BF4E5557C5}"/>
    </a:ext>
  </a:extLst>
</a:theme>
</file>

<file path=ppt/theme/theme3.xml><?xml version="1.0" encoding="utf-8"?>
<a:theme xmlns:a="http://schemas.openxmlformats.org/drawingml/2006/main" name="Záró dia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lügyiAlapok(mester)_MMIA_HU" id="{77488106-1006-4042-A711-2D6D69DC91F9}" vid="{87228BBF-400E-2842-B0A1-58C62914A7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1CC044A958C34D8819A9272FB0B2C6" ma:contentTypeVersion="1" ma:contentTypeDescription="Új dokumentum létrehozása." ma:contentTypeScope="" ma:versionID="b6bc2333749a45ab38121b5408494f10">
  <xsd:schema xmlns:xsd="http://www.w3.org/2001/XMLSchema" xmlns:xs="http://www.w3.org/2001/XMLSchema" xmlns:p="http://schemas.microsoft.com/office/2006/metadata/properties" xmlns:ns2="2599d8ae-46cd-434b-99aa-dc5fe5ca1ac6" targetNamespace="http://schemas.microsoft.com/office/2006/metadata/properties" ma:root="true" ma:fieldsID="19aca236d3c4e33eea47a277ecbc9b47" ns2:_="">
    <xsd:import namespace="2599d8ae-46cd-434b-99aa-dc5fe5ca1a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8ae-46cd-434b-99aa-dc5fe5ca1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7AD55C-28F3-445C-8893-120F15486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8ae-46cd-434b-99aa-dc5fe5ca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42EB5-2049-40FF-93C6-26F2C3BD3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02B7A-E656-4A14-BEFD-0B2D79BC3DA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599d8ae-46cd-434b-99aa-dc5fe5ca1ac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BelügyiAlapok(mester)_BBA+MMIA_HU</Template>
  <TotalTime>344</TotalTime>
  <Words>278</Words>
  <Application>Microsoft Office PowerPoint</Application>
  <PresentationFormat>Diavetítés a képernyőre (4:3 oldalarány)</PresentationFormat>
  <Paragraphs>33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BelügyiAlapok(mester)_BBA+MMIA_HU</vt:lpstr>
      <vt:lpstr>Belső oldal (magyar)</vt:lpstr>
      <vt:lpstr>Záró dia (magyar)</vt:lpstr>
      <vt:lpstr> Menekültügyi, Migrációs és Integrációs Alap  SZAKMAI CÉLKITŰZÉSEK, TEVÉKENYSÉGEK  2022. június 8. 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 Boglárka</dc:creator>
  <cp:lastModifiedBy>Rontó Róbert</cp:lastModifiedBy>
  <cp:revision>43</cp:revision>
  <dcterms:created xsi:type="dcterms:W3CDTF">2020-07-23T09:52:15Z</dcterms:created>
  <dcterms:modified xsi:type="dcterms:W3CDTF">2022-06-08T06:54:28Z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0x0101005A1CC044A958C34D8819A9272FB0B2C6</vt:lpwstr>
  </property>
</Properties>
</file>